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8" r:id="rId2"/>
    <p:sldId id="269" r:id="rId3"/>
    <p:sldId id="260" r:id="rId4"/>
    <p:sldId id="256" r:id="rId5"/>
    <p:sldId id="270" r:id="rId6"/>
    <p:sldId id="271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9" r:id="rId17"/>
    <p:sldId id="28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76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II" userId="80fb66b9cc97742f" providerId="LiveId" clId="{C04D62D1-6635-4405-AD63-94134D2F2E2B}"/>
    <pc:docChg chg="modSld">
      <pc:chgData name="Ben II" userId="80fb66b9cc97742f" providerId="LiveId" clId="{C04D62D1-6635-4405-AD63-94134D2F2E2B}" dt="2025-09-10T20:31:22.579" v="4" actId="13926"/>
      <pc:docMkLst>
        <pc:docMk/>
      </pc:docMkLst>
      <pc:sldChg chg="modSp mod">
        <pc:chgData name="Ben II" userId="80fb66b9cc97742f" providerId="LiveId" clId="{C04D62D1-6635-4405-AD63-94134D2F2E2B}" dt="2025-09-10T20:31:04.680" v="0" actId="13926"/>
        <pc:sldMkLst>
          <pc:docMk/>
          <pc:sldMk cId="4147220253" sldId="271"/>
        </pc:sldMkLst>
        <pc:spChg chg="mod">
          <ac:chgData name="Ben II" userId="80fb66b9cc97742f" providerId="LiveId" clId="{C04D62D1-6635-4405-AD63-94134D2F2E2B}" dt="2025-09-10T20:31:04.680" v="0" actId="13926"/>
          <ac:spMkLst>
            <pc:docMk/>
            <pc:sldMk cId="4147220253" sldId="271"/>
            <ac:spMk id="5" creationId="{00000000-0000-0000-0000-000000000000}"/>
          </ac:spMkLst>
        </pc:spChg>
      </pc:sldChg>
      <pc:sldChg chg="modSp mod">
        <pc:chgData name="Ben II" userId="80fb66b9cc97742f" providerId="LiveId" clId="{C04D62D1-6635-4405-AD63-94134D2F2E2B}" dt="2025-09-10T20:31:22.579" v="4" actId="13926"/>
        <pc:sldMkLst>
          <pc:docMk/>
          <pc:sldMk cId="462472079" sldId="272"/>
        </pc:sldMkLst>
        <pc:spChg chg="mod">
          <ac:chgData name="Ben II" userId="80fb66b9cc97742f" providerId="LiveId" clId="{C04D62D1-6635-4405-AD63-94134D2F2E2B}" dt="2025-09-10T20:31:22.579" v="4" actId="13926"/>
          <ac:spMkLst>
            <pc:docMk/>
            <pc:sldMk cId="462472079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95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09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95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07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144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10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958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7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66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74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92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4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9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25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73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C9AA-314D-4131-912F-61F5FBE1D57B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CC2E9F-F1EF-456A-B0F7-FD08C4BC2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63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ssionnet.owl-it.de/neuenhagen-bei-berlin/bi/getfile.asp?id=30361&amp;type=do" TargetMode="External"/><Relationship Id="rId2" Type="http://schemas.openxmlformats.org/officeDocument/2006/relationships/hyperlink" Target="https://sessionnet.owl-it.de/neuenhagen-bei-berlin/bi/vo0050.asp?__kvonr=310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essionnet.owl-it.de/neuenhagen-bei-berlin/bi/getfile.asp?id=30361&amp;type=do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782" y="2404534"/>
            <a:ext cx="9126221" cy="1646302"/>
          </a:xfrm>
        </p:spPr>
        <p:txBody>
          <a:bodyPr/>
          <a:lstStyle/>
          <a:p>
            <a:r>
              <a:rPr lang="de-DE" sz="4800" dirty="0"/>
              <a:t>Vorschläge zur Sanierung der </a:t>
            </a:r>
            <a:br>
              <a:rPr lang="de-DE" sz="4800" dirty="0"/>
            </a:br>
            <a:r>
              <a:rPr lang="de-DE" sz="4800" dirty="0"/>
              <a:t>Ernst-Thälmann-Straße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Überparteiliche Arbeitsgruppe Neuenhagen bei Berlin</a:t>
            </a:r>
          </a:p>
        </p:txBody>
      </p:sp>
    </p:spTree>
    <p:extLst>
      <p:ext uri="{BB962C8B-B14F-4D97-AF65-F5344CB8AC3E}">
        <p14:creationId xmlns:p14="http://schemas.microsoft.com/office/powerpoint/2010/main" val="30103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Alternativ-Vorschlag 1 (EBS bis GS)</a:t>
            </a:r>
          </a:p>
        </p:txBody>
      </p:sp>
      <p:sp>
        <p:nvSpPr>
          <p:cNvPr id="5" name="Rechteck 4"/>
          <p:cNvSpPr/>
          <p:nvPr/>
        </p:nvSpPr>
        <p:spPr>
          <a:xfrm>
            <a:off x="1117600" y="1376218"/>
            <a:ext cx="4516582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4" descr="Ein Bild, das Baum, PC-Spiel, Himmel, Screenshot enthält.&#10;&#10;KI-generierte Inhalte können fehlerhaft sein.">
            <a:extLst>
              <a:ext uri="{FF2B5EF4-FFF2-40B4-BE49-F238E27FC236}">
                <a16:creationId xmlns:a16="http://schemas.microsoft.com/office/drawing/2014/main" id="{711CF529-8D02-4C5D-CAB7-75CF08AA2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1" y="1270000"/>
            <a:ext cx="7904897" cy="4068618"/>
          </a:xfrm>
        </p:spPr>
      </p:pic>
    </p:spTree>
    <p:extLst>
      <p:ext uri="{BB962C8B-B14F-4D97-AF65-F5344CB8AC3E}">
        <p14:creationId xmlns:p14="http://schemas.microsoft.com/office/powerpoint/2010/main" val="325060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Alternativ-Vorschlag 2 (EBS bis GS)</a:t>
            </a:r>
          </a:p>
        </p:txBody>
      </p:sp>
      <p:pic>
        <p:nvPicPr>
          <p:cNvPr id="4" name="Grafik 3" descr="Ein Bild, das Entwurf, Zeichnung, Lineart, Text enthält.&#10;&#10;KI-generierte Inhalte können fehlerhaft sein.">
            <a:extLst>
              <a:ext uri="{FF2B5EF4-FFF2-40B4-BE49-F238E27FC236}">
                <a16:creationId xmlns:a16="http://schemas.microsoft.com/office/drawing/2014/main" id="{74099843-A535-A7E3-511D-6CDE7A966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1405703"/>
            <a:ext cx="7712363" cy="545229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117600" y="1526146"/>
            <a:ext cx="4478270" cy="672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14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Alternativ-Vorschlag 2 (EBS bis GS)</a:t>
            </a:r>
          </a:p>
        </p:txBody>
      </p:sp>
      <p:sp>
        <p:nvSpPr>
          <p:cNvPr id="5" name="Rechteck 4"/>
          <p:cNvSpPr/>
          <p:nvPr/>
        </p:nvSpPr>
        <p:spPr>
          <a:xfrm>
            <a:off x="1117600" y="1607126"/>
            <a:ext cx="4276436" cy="591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Baum, Screenshot, PC-Spiel, Spielesoftware enthält.&#10;&#10;KI-generierte Inhalte können fehlerhaft sein.">
            <a:extLst>
              <a:ext uri="{FF2B5EF4-FFF2-40B4-BE49-F238E27FC236}">
                <a16:creationId xmlns:a16="http://schemas.microsoft.com/office/drawing/2014/main" id="{CB655C75-0191-5828-7F7A-A49768B8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1405703"/>
            <a:ext cx="8663709" cy="44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Alternativ-Vorschlag 3 (EBS bis GS)</a:t>
            </a:r>
          </a:p>
        </p:txBody>
      </p:sp>
      <p:pic>
        <p:nvPicPr>
          <p:cNvPr id="6" name="Inhaltsplatzhalter 14" descr="Ein Bild, das Entwurf, Zeichnung, Lineart, Darstellung enthält.&#10;&#10;KI-generierte Inhalte können fehlerhaft sein.">
            <a:extLst>
              <a:ext uri="{FF2B5EF4-FFF2-40B4-BE49-F238E27FC236}">
                <a16:creationId xmlns:a16="http://schemas.microsoft.com/office/drawing/2014/main" id="{D541BD5C-1591-DD30-8514-3C1766BC1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378744"/>
            <a:ext cx="7196666" cy="541661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039784" y="1485900"/>
            <a:ext cx="4276436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6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Alternativ-Vorschlag 3 (EBS bis GS)</a:t>
            </a:r>
          </a:p>
        </p:txBody>
      </p:sp>
      <p:sp>
        <p:nvSpPr>
          <p:cNvPr id="5" name="Rechteck 4"/>
          <p:cNvSpPr/>
          <p:nvPr/>
        </p:nvSpPr>
        <p:spPr>
          <a:xfrm>
            <a:off x="1039784" y="1485900"/>
            <a:ext cx="4276436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Inhaltsplatzhalter 8" descr="Ein Bild, das Baum, Screenshot, PC-Spiel, 3D-Modellierung enthält.&#10;&#10;KI-generierte Inhalte können fehlerhaft sein.">
            <a:extLst>
              <a:ext uri="{FF2B5EF4-FFF2-40B4-BE49-F238E27FC236}">
                <a16:creationId xmlns:a16="http://schemas.microsoft.com/office/drawing/2014/main" id="{7F9497D4-68A6-81FF-76C6-2284ECF4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1378744"/>
            <a:ext cx="8680610" cy="44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4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der Varianten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62545"/>
            <a:ext cx="8596668" cy="437881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Die vollständig als Einbahnstraßen mit für Radfahrer erlaubtem Befahren in Gegenrichtung ausgeführten Varianten 1 und 2 bieten ein Maximum an Gestaltungsspielraum für Passanten und Bäume.</a:t>
            </a:r>
          </a:p>
          <a:p>
            <a:r>
              <a:rPr lang="de-DE" dirty="0"/>
              <a:t>Die Variante 3 stellt mit separat ausgewiesenem Zweirichtungsverkehr für Radfahrer ein erhöhtes Sicherheitsniveau für diese auf.</a:t>
            </a:r>
          </a:p>
          <a:p>
            <a:r>
              <a:rPr lang="de-DE" dirty="0"/>
              <a:t>Alle Varianten gestehen Passanten mehr Raum und Aufenthaltsmöglichkeiten zur Verfügung.</a:t>
            </a:r>
          </a:p>
          <a:p>
            <a:r>
              <a:rPr lang="de-DE" dirty="0"/>
              <a:t>Alle Varianten basieren auf der Beibehaltung des Baumbestandes, geben den Bäumen im Wurzelbereich zusätzlich mehr Raum, sorgen für bessere Versickerung und damit für mehr Wachstum.</a:t>
            </a:r>
          </a:p>
          <a:p>
            <a:r>
              <a:rPr lang="de-DE" dirty="0"/>
              <a:t>Alle Varianten reduzieren Parkflächen für PKW, was durch die vermehrte Nutzung von Rad- und Fußwegen ausgeglichen werden soll. Außerdem sollten die einseitigen Parkstreifen vor den höher frequentierten Örtlichkeiten eingerichtet werden (nächste Folie).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1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486710" y="1274836"/>
            <a:ext cx="8598004" cy="5296321"/>
            <a:chOff x="1803400" y="926680"/>
            <a:chExt cx="8598004" cy="52963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400" y="926680"/>
              <a:ext cx="8598004" cy="5296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Gerade Verbindung 5"/>
            <p:cNvCxnSpPr/>
            <p:nvPr/>
          </p:nvCxnSpPr>
          <p:spPr>
            <a:xfrm>
              <a:off x="2717803" y="1938868"/>
              <a:ext cx="846665" cy="728132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5842000" y="4622801"/>
              <a:ext cx="1168400" cy="1024467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4131732" y="3014131"/>
              <a:ext cx="1320799" cy="1151467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4027055" y="4182519"/>
              <a:ext cx="10275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0070C0"/>
                  </a:solidFill>
                </a:rPr>
                <a:t>REWE</a:t>
              </a:r>
            </a:p>
            <a:p>
              <a:pPr algn="ctr"/>
              <a:r>
                <a:rPr lang="de-DE" sz="1400" b="1" dirty="0">
                  <a:solidFill>
                    <a:srgbClr val="0070C0"/>
                  </a:solidFill>
                </a:rPr>
                <a:t>Friseur</a:t>
              </a:r>
            </a:p>
            <a:p>
              <a:pPr algn="ctr"/>
              <a:r>
                <a:rPr lang="de-DE" sz="1400" b="1" dirty="0">
                  <a:solidFill>
                    <a:srgbClr val="0070C0"/>
                  </a:solidFill>
                </a:rPr>
                <a:t>Eisdiele</a:t>
              </a:r>
            </a:p>
            <a:p>
              <a:pPr algn="ctr"/>
              <a:r>
                <a:rPr lang="de-DE" sz="1400" b="1" dirty="0">
                  <a:solidFill>
                    <a:srgbClr val="0070C0"/>
                  </a:solidFill>
                </a:rPr>
                <a:t>Schlosser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666248" y="5425702"/>
              <a:ext cx="1371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1400" b="1">
                  <a:solidFill>
                    <a:srgbClr val="0070C0"/>
                  </a:solidFill>
                </a:defRPr>
              </a:lvl1pPr>
            </a:lstStyle>
            <a:p>
              <a:r>
                <a:rPr lang="de-DE" dirty="0"/>
                <a:t>Schuhe</a:t>
              </a:r>
            </a:p>
            <a:p>
              <a:r>
                <a:rPr lang="de-DE" dirty="0"/>
                <a:t>Schreibwaren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228260" y="3200618"/>
              <a:ext cx="1212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400"/>
              </a:lvl1pPr>
            </a:lstStyle>
            <a:p>
              <a:r>
                <a:rPr lang="de-DE" b="1" dirty="0">
                  <a:solidFill>
                    <a:srgbClr val="0070C0"/>
                  </a:solidFill>
                </a:rPr>
                <a:t>Apotheke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518180" y="3574840"/>
              <a:ext cx="1640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400"/>
              </a:lvl1pPr>
            </a:lstStyle>
            <a:p>
              <a:r>
                <a:rPr lang="de-DE" b="1" dirty="0">
                  <a:solidFill>
                    <a:srgbClr val="0070C0"/>
                  </a:solidFill>
                </a:rPr>
                <a:t>Friseur/Kosmetik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411313" y="4385047"/>
              <a:ext cx="1386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400"/>
              </a:lvl1pPr>
            </a:lstStyle>
            <a:p>
              <a:r>
                <a:rPr lang="de-DE" b="1" dirty="0">
                  <a:solidFill>
                    <a:srgbClr val="0070C0"/>
                  </a:solidFill>
                </a:rPr>
                <a:t>Versicherung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010401" y="4748199"/>
              <a:ext cx="145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400"/>
              </a:lvl1pPr>
            </a:lstStyle>
            <a:p>
              <a:r>
                <a:rPr lang="de-DE" b="1" dirty="0">
                  <a:solidFill>
                    <a:srgbClr val="0070C0"/>
                  </a:solidFill>
                </a:rPr>
                <a:t>Sparkasse</a:t>
              </a:r>
              <a:r>
                <a:rPr lang="de-DE" dirty="0"/>
                <a:t> </a:t>
              </a:r>
              <a:r>
                <a:rPr lang="de-DE" b="1" dirty="0">
                  <a:solidFill>
                    <a:srgbClr val="0070C0"/>
                  </a:solidFill>
                </a:rPr>
                <a:t>MOL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719137" y="2019070"/>
              <a:ext cx="16814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400"/>
              </a:lvl1pPr>
            </a:lstStyle>
            <a:p>
              <a:r>
                <a:rPr lang="de-DE" b="1" dirty="0">
                  <a:solidFill>
                    <a:srgbClr val="0070C0"/>
                  </a:solidFill>
                </a:rPr>
                <a:t>Blumen/Pflanzen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431365" y="2600973"/>
              <a:ext cx="14591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400"/>
              </a:lvl1pPr>
            </a:lstStyle>
            <a:p>
              <a:r>
                <a:rPr lang="de-DE" b="1" dirty="0">
                  <a:solidFill>
                    <a:srgbClr val="0070C0"/>
                  </a:solidFill>
                </a:rPr>
                <a:t>Rechtsanwalt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149191" y="2327064"/>
              <a:ext cx="9054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400"/>
              </a:lvl1pPr>
            </a:lstStyle>
            <a:p>
              <a:r>
                <a:rPr lang="de-DE" b="1" dirty="0">
                  <a:solidFill>
                    <a:srgbClr val="0070C0"/>
                  </a:solidFill>
                </a:rPr>
                <a:t>Tierarzt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785712" y="2913186"/>
              <a:ext cx="1301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400"/>
              </a:lvl1pPr>
            </a:lstStyle>
            <a:p>
              <a:r>
                <a:rPr lang="de-DE" b="1" dirty="0">
                  <a:solidFill>
                    <a:srgbClr val="0070C0"/>
                  </a:solidFill>
                </a:rPr>
                <a:t>Nagelstudio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004291" y="2019070"/>
              <a:ext cx="13329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/>
            </a:lstStyle>
            <a:p>
              <a:pPr algn="l"/>
              <a:r>
                <a:rPr lang="de-DE" sz="1400" b="1" dirty="0">
                  <a:solidFill>
                    <a:srgbClr val="0070C0"/>
                  </a:solidFill>
                </a:rPr>
                <a:t>Optiker</a:t>
              </a:r>
            </a:p>
            <a:p>
              <a:pPr algn="l"/>
              <a:r>
                <a:rPr lang="de-DE" sz="1400" b="1" dirty="0">
                  <a:solidFill>
                    <a:srgbClr val="0070C0"/>
                  </a:solidFill>
                </a:rPr>
                <a:t>Reisebüro</a:t>
              </a:r>
            </a:p>
            <a:p>
              <a:pPr algn="l"/>
              <a:r>
                <a:rPr lang="de-DE" sz="1400" b="1" dirty="0">
                  <a:solidFill>
                    <a:srgbClr val="0070C0"/>
                  </a:solidFill>
                </a:rPr>
                <a:t>Versicherung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400633" y="4949114"/>
              <a:ext cx="756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400"/>
              </a:lvl1pPr>
            </a:lstStyle>
            <a:p>
              <a:r>
                <a:rPr lang="de-DE" b="1" dirty="0">
                  <a:solidFill>
                    <a:srgbClr val="0070C0"/>
                  </a:solidFill>
                </a:rPr>
                <a:t>Imbiss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932218" y="4735159"/>
              <a:ext cx="958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400"/>
              </a:lvl1pPr>
            </a:lstStyle>
            <a:p>
              <a:r>
                <a:rPr lang="de-DE" b="1" dirty="0">
                  <a:solidFill>
                    <a:srgbClr val="0070C0"/>
                  </a:solidFill>
                </a:rPr>
                <a:t>Zahnarzt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518180" y="5169250"/>
              <a:ext cx="9608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400"/>
              </a:lvl1pPr>
            </a:lstStyle>
            <a:p>
              <a:r>
                <a:rPr lang="de-DE" b="1" dirty="0">
                  <a:solidFill>
                    <a:srgbClr val="0070C0"/>
                  </a:solidFill>
                </a:rPr>
                <a:t>Textilien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Vorschlag zur Anordnung der Parkstreifen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93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Die überparteiliche Arbeitsgruppe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Rainer Becker, Joachim Hamann, Benjamin </a:t>
            </a:r>
            <a:r>
              <a:rPr lang="de-DE" dirty="0" err="1"/>
              <a:t>Lippstreu</a:t>
            </a:r>
            <a:r>
              <a:rPr lang="de-DE" dirty="0"/>
              <a:t>, Dr. Klaus </a:t>
            </a:r>
            <a:r>
              <a:rPr lang="de-DE" dirty="0" err="1"/>
              <a:t>Obendorf</a:t>
            </a:r>
            <a:r>
              <a:rPr lang="de-DE" dirty="0"/>
              <a:t>, Nico Schulz, Dr. Harald Sommer, Thomas </a:t>
            </a:r>
            <a:r>
              <a:rPr lang="de-DE" dirty="0" err="1"/>
              <a:t>Wencker</a:t>
            </a:r>
            <a:r>
              <a:rPr lang="de-DE" dirty="0"/>
              <a:t>, Dr. Gabi Zink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F85F250B-A8E0-8F91-FA4F-AB45C0A7AA93}"/>
              </a:ext>
            </a:extLst>
          </p:cNvPr>
          <p:cNvSpPr txBox="1">
            <a:spLocks/>
          </p:cNvSpPr>
          <p:nvPr/>
        </p:nvSpPr>
        <p:spPr>
          <a:xfrm>
            <a:off x="677335" y="1470152"/>
            <a:ext cx="8596668" cy="1826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4172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Beim Bürgermeister (BM) und der Verwaltung laufen seit einem Jahr neue Planungen zur Sanierung der Ernst-Thälmann-Straße (ETS) von der Eisenbahnstraße (EBS) bis zur Gartenstraße (GS), welche in der GVT vom 7. April 2025 intensiv, aber ohne Abschluss diskutiert worden sind (</a:t>
            </a:r>
            <a:r>
              <a:rPr lang="de-DE" dirty="0">
                <a:hlinkClick r:id="rId2"/>
              </a:rPr>
              <a:t>zum Antrag und den Anlagen</a:t>
            </a:r>
            <a:r>
              <a:rPr lang="de-DE" dirty="0"/>
              <a:t>).</a:t>
            </a:r>
          </a:p>
          <a:p>
            <a:r>
              <a:rPr lang="de-DE" dirty="0"/>
              <a:t>Die vorgestellten Pläne würden nach Meinung der AG Mobilität (B90/Grüne) an der aktuellen Situation (kein Zentrums-Flair, geringe Aufenthaltsqualität) wenig verändern und seien im Falle von Nutzungsänderungen unflexibel.</a:t>
            </a:r>
          </a:p>
          <a:p>
            <a:r>
              <a:rPr lang="de-DE" dirty="0"/>
              <a:t>Die AG Mobilität hat sich daher den damaligen Antrag </a:t>
            </a:r>
            <a:r>
              <a:rPr lang="de-DE" dirty="0">
                <a:hlinkClick r:id="rId3"/>
              </a:rPr>
              <a:t>AN 001/2017</a:t>
            </a:r>
            <a:r>
              <a:rPr lang="de-DE" dirty="0"/>
              <a:t> vorgenommen und neue Ideen hinzugefügt.</a:t>
            </a:r>
          </a:p>
        </p:txBody>
      </p:sp>
    </p:spTree>
    <p:extLst>
      <p:ext uri="{BB962C8B-B14F-4D97-AF65-F5344CB8AC3E}">
        <p14:creationId xmlns:p14="http://schemas.microsoft.com/office/powerpoint/2010/main" val="346308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0" y="1270000"/>
            <a:ext cx="6465809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Übersichtskarte</a:t>
            </a:r>
          </a:p>
        </p:txBody>
      </p:sp>
    </p:spTree>
    <p:extLst>
      <p:ext uri="{BB962C8B-B14F-4D97-AF65-F5344CB8AC3E}">
        <p14:creationId xmlns:p14="http://schemas.microsoft.com/office/powerpoint/2010/main" val="367807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Regelquerschnitt (Variante des BM)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6" y="1270000"/>
            <a:ext cx="8509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99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Regelquerschnitt (Variante des BM)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59345"/>
            <a:ext cx="8596668" cy="4582017"/>
          </a:xfrm>
        </p:spPr>
        <p:txBody>
          <a:bodyPr/>
          <a:lstStyle/>
          <a:p>
            <a:r>
              <a:rPr lang="de-DE" dirty="0"/>
              <a:t>Beidseitiges Parken parallel zur Fahrbahn</a:t>
            </a:r>
          </a:p>
          <a:p>
            <a:r>
              <a:rPr lang="de-DE" dirty="0"/>
              <a:t>Mittig fahrradgeeigneter Belag, in beide Richtungen befahrbar</a:t>
            </a:r>
          </a:p>
          <a:p>
            <a:r>
              <a:rPr lang="de-DE" dirty="0"/>
              <a:t>Zwei Fahrspuren für PKW</a:t>
            </a:r>
          </a:p>
          <a:p>
            <a:r>
              <a:rPr lang="de-DE" dirty="0"/>
              <a:t>Grünstreifen und Gehweg im Profil unverändert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Analyse der AG Mobilität:</a:t>
            </a:r>
          </a:p>
          <a:p>
            <a:r>
              <a:rPr lang="de-DE" dirty="0"/>
              <a:t>Die ETS ist und bleibt ein reiner Verkehrsraum ohne Aufenthaltsqualität.</a:t>
            </a:r>
          </a:p>
          <a:p>
            <a:r>
              <a:rPr lang="de-DE" dirty="0"/>
              <a:t>Kundschaft bleibt dem lokalen Gewerbe und Einzelhandel fern.</a:t>
            </a:r>
          </a:p>
          <a:p>
            <a:r>
              <a:rPr lang="de-DE" dirty="0"/>
              <a:t>Ein lebhaftes Zentrum von Neuenhagen findet nicht statt.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03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Vorschläge der überparteilichen Arbeitsgruppe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 Basis des Antrages </a:t>
            </a:r>
            <a:r>
              <a:rPr lang="de-DE" dirty="0">
                <a:hlinkClick r:id="rId2"/>
              </a:rPr>
              <a:t>AN 001/2017</a:t>
            </a:r>
            <a:r>
              <a:rPr lang="de-DE" dirty="0"/>
              <a:t> wurden in der überparteilichen Arbeitsgruppe die möglichen Vorschläge diskutiert.</a:t>
            </a:r>
          </a:p>
        </p:txBody>
      </p:sp>
    </p:spTree>
    <p:extLst>
      <p:ext uri="{BB962C8B-B14F-4D97-AF65-F5344CB8AC3E}">
        <p14:creationId xmlns:p14="http://schemas.microsoft.com/office/powerpoint/2010/main" val="414722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595E2-02A8-00F3-80C4-99F67640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Grundgedanke: Verkehrsführung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F77E78-F928-2ABA-20A9-044104840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3">
            <a:extLst>
              <a:ext uri="{FF2B5EF4-FFF2-40B4-BE49-F238E27FC236}">
                <a16:creationId xmlns:a16="http://schemas.microsoft.com/office/drawing/2014/main" id="{16FBD0F4-0036-DEBD-B61F-6200E74B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8"/>
          <a:stretch>
            <a:fillRect/>
          </a:stretch>
        </p:blipFill>
        <p:spPr bwMode="auto">
          <a:xfrm>
            <a:off x="795979" y="1270000"/>
            <a:ext cx="7507511" cy="49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E68BABB-480B-EDFE-740C-532017A8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70" y="6202752"/>
            <a:ext cx="85966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Vorschlag zur Einbahnstraßenregelung im Plangebiet mit dem Ergebnis einer logischen Verkehrsführung für </a:t>
            </a:r>
            <a:r>
              <a:rPr lang="de-DE" alt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KfZ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Busse sowie sicheren Wegen für Radfahrer</a:t>
            </a:r>
          </a:p>
        </p:txBody>
      </p:sp>
    </p:spTree>
    <p:extLst>
      <p:ext uri="{BB962C8B-B14F-4D97-AF65-F5344CB8AC3E}">
        <p14:creationId xmlns:p14="http://schemas.microsoft.com/office/powerpoint/2010/main" val="187962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595E2-02A8-00F3-80C4-99F67640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Grundgedanke: Verkehrsführung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357745"/>
            <a:ext cx="8596668" cy="468361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Die Einbahnstraßenregelung manifestiert aktuelle Verkehrsströme und eröffnet Räume für eine moderne, lebenswerte Gestaltung der ETS und des angrenzenden innerörtlichen Zentrums inkl. Bahnhofsvorplatz, Marktplatz und Blumen Liebe.</a:t>
            </a:r>
          </a:p>
          <a:p>
            <a:r>
              <a:rPr lang="de-DE" dirty="0"/>
              <a:t>Die Buslinien können ihre aktuellen Linienverläufe annähernd beibehalten.</a:t>
            </a:r>
          </a:p>
          <a:p>
            <a:r>
              <a:rPr lang="de-DE" dirty="0"/>
              <a:t>Der zusätzliche Freiraum sollte für</a:t>
            </a:r>
          </a:p>
          <a:p>
            <a:pPr lvl="1"/>
            <a:r>
              <a:rPr lang="de-DE" dirty="0"/>
              <a:t>breitere Gehwege,</a:t>
            </a:r>
          </a:p>
          <a:p>
            <a:pPr lvl="1"/>
            <a:r>
              <a:rPr lang="de-DE" dirty="0"/>
              <a:t>breitere Grünstreifen mit Bestandsbäumen und</a:t>
            </a:r>
          </a:p>
          <a:p>
            <a:pPr lvl="1"/>
            <a:r>
              <a:rPr lang="de-DE" dirty="0"/>
              <a:t>Möglichkeiten zum Verweilen</a:t>
            </a:r>
          </a:p>
          <a:p>
            <a:r>
              <a:rPr lang="de-DE" dirty="0"/>
              <a:t>genutzt werden.</a:t>
            </a:r>
          </a:p>
          <a:p>
            <a:endParaRPr lang="de-DE" dirty="0"/>
          </a:p>
          <a:p>
            <a:r>
              <a:rPr lang="de-DE" dirty="0"/>
              <a:t>Die überparteiliche Arbeitsgruppe trägt die Einrichtung des Einbahnstraßensystems und stellt die nachfolgend vorgestellten Lösungsvorschläge zur Diskussion.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F77E78-F928-2ABA-20A9-044104840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47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Alternativ-Vorschlag 1 (EBS bis GS)</a:t>
            </a:r>
          </a:p>
        </p:txBody>
      </p:sp>
      <p:pic>
        <p:nvPicPr>
          <p:cNvPr id="4" name="Grafik 3" descr="Ein Bild, das Entwurf, Zeichnung, Lineart, Darstellung enthält.&#10;&#10;KI-generierte Inhalte können fehlerhaft sein.">
            <a:extLst>
              <a:ext uri="{FF2B5EF4-FFF2-40B4-BE49-F238E27FC236}">
                <a16:creationId xmlns:a16="http://schemas.microsoft.com/office/drawing/2014/main" id="{8CB644A3-189D-7302-0F49-F3E1B6C3A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1274618"/>
            <a:ext cx="7897784" cy="558338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11746" y="1376218"/>
            <a:ext cx="5022436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2508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543</Words>
  <Application>Microsoft Office PowerPoint</Application>
  <PresentationFormat>Breitbild</PresentationFormat>
  <Paragraphs>68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Facette</vt:lpstr>
      <vt:lpstr>Vorschläge zur Sanierung der  Ernst-Thälmann-Straße</vt:lpstr>
      <vt:lpstr>Hintergrund</vt:lpstr>
      <vt:lpstr>Übersichtskarte</vt:lpstr>
      <vt:lpstr>Regelquerschnitt (Variante des BM)</vt:lpstr>
      <vt:lpstr>Regelquerschnitt (Variante des BM)</vt:lpstr>
      <vt:lpstr>Vorschläge der überparteilichen Arbeitsgruppe</vt:lpstr>
      <vt:lpstr>Grundgedanke: Verkehrsführung</vt:lpstr>
      <vt:lpstr>Grundgedanke: Verkehrsführung</vt:lpstr>
      <vt:lpstr>Alternativ-Vorschlag 1 (EBS bis GS)</vt:lpstr>
      <vt:lpstr>Alternativ-Vorschlag 1 (EBS bis GS)</vt:lpstr>
      <vt:lpstr>Alternativ-Vorschlag 2 (EBS bis GS)</vt:lpstr>
      <vt:lpstr>Alternativ-Vorschlag 2 (EBS bis GS)</vt:lpstr>
      <vt:lpstr>Alternativ-Vorschlag 3 (EBS bis GS)</vt:lpstr>
      <vt:lpstr>Alternativ-Vorschlag 3 (EBS bis GS)</vt:lpstr>
      <vt:lpstr>Zusammenfassung der Varianten</vt:lpstr>
      <vt:lpstr>Vorschlag zur Anordnung der Parkstreifen </vt:lpstr>
      <vt:lpstr>Die überparteiliche Arbeitsgruppe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Sanierungsvorschlag ETS Neuenhagen bei Berlin</dc:title>
  <dc:creator>Joachim Hamann</dc:creator>
  <cp:lastModifiedBy>Ben II</cp:lastModifiedBy>
  <cp:revision>38</cp:revision>
  <cp:lastPrinted>2025-07-22T13:08:41Z</cp:lastPrinted>
  <dcterms:created xsi:type="dcterms:W3CDTF">2025-06-13T11:01:40Z</dcterms:created>
  <dcterms:modified xsi:type="dcterms:W3CDTF">2025-09-10T20:31:22Z</dcterms:modified>
</cp:coreProperties>
</file>